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0"/>
  </p:notesMasterIdLst>
  <p:handoutMasterIdLst>
    <p:handoutMasterId r:id="rId21"/>
  </p:handoutMasterIdLst>
  <p:sldIdLst>
    <p:sldId id="272" r:id="rId2"/>
    <p:sldId id="275" r:id="rId3"/>
    <p:sldId id="470" r:id="rId4"/>
    <p:sldId id="456" r:id="rId5"/>
    <p:sldId id="473" r:id="rId6"/>
    <p:sldId id="461" r:id="rId7"/>
    <p:sldId id="477" r:id="rId8"/>
    <p:sldId id="457" r:id="rId9"/>
    <p:sldId id="475" r:id="rId10"/>
    <p:sldId id="462" r:id="rId11"/>
    <p:sldId id="458" r:id="rId12"/>
    <p:sldId id="476" r:id="rId13"/>
    <p:sldId id="463" r:id="rId14"/>
    <p:sldId id="459" r:id="rId15"/>
    <p:sldId id="464" r:id="rId16"/>
    <p:sldId id="478" r:id="rId17"/>
    <p:sldId id="481" r:id="rId18"/>
    <p:sldId id="482" r:id="rId19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D60093"/>
    <a:srgbClr val="CC3300"/>
    <a:srgbClr val="FF3300"/>
    <a:srgbClr val="C2D9F2"/>
    <a:srgbClr val="FFFFCC"/>
    <a:srgbClr val="94DADC"/>
    <a:srgbClr val="CAD9F2"/>
    <a:srgbClr val="C0D8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4" autoAdjust="0"/>
    <p:restoredTop sz="79589" autoAdjust="0"/>
  </p:normalViewPr>
  <p:slideViewPr>
    <p:cSldViewPr>
      <p:cViewPr varScale="1">
        <p:scale>
          <a:sx n="85" d="100"/>
          <a:sy n="85" d="100"/>
        </p:scale>
        <p:origin x="-129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en-US" sz="2700" b="0" dirty="0" smtClean="0"/>
              <a:t>15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sr-Cyrl-RS" smtClean="0"/>
              <a:t>Токсикокинетика </a:t>
            </a:r>
            <a:r>
              <a:rPr lang="en-US" smtClean="0"/>
              <a:t> </a:t>
            </a:r>
            <a:r>
              <a:rPr lang="sr-Cyrl-RS" dirty="0" smtClean="0"/>
              <a:t>	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дистрибуција: клинички значај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1" indent="-342900">
              <a:buClr>
                <a:schemeClr val="tx1"/>
              </a:buClr>
            </a:pPr>
            <a:r>
              <a:rPr lang="sr-Cyrl-RS" dirty="0" smtClean="0"/>
              <a:t>Познавање промена у процесу дистрибуције значајно је за процену тежине тровања, тумачење добијених концентрација лека, предвиђање токсичних ефеката</a:t>
            </a:r>
            <a:r>
              <a:rPr lang="en-US" dirty="0" smtClean="0"/>
              <a:t> </a:t>
            </a:r>
            <a:r>
              <a:rPr lang="sr-Cyrl-RS" dirty="0" smtClean="0"/>
              <a:t>и планирање стратегије лечења тровања:</a:t>
            </a:r>
          </a:p>
          <a:p>
            <a:pPr marL="742950" lvl="2" indent="-342900">
              <a:buClr>
                <a:schemeClr val="tx1"/>
              </a:buClr>
            </a:pPr>
            <a:r>
              <a:rPr lang="sr-Cyrl-RS" sz="2200" dirty="0" smtClean="0"/>
              <a:t>код предозирања леком са великим </a:t>
            </a:r>
            <a:r>
              <a:rPr lang="en-US" sz="2200" dirty="0" err="1" smtClean="0"/>
              <a:t>Vd</a:t>
            </a:r>
            <a:r>
              <a:rPr lang="en-US" sz="2200" dirty="0" smtClean="0"/>
              <a:t> </a:t>
            </a:r>
            <a:r>
              <a:rPr lang="sr-Cyrl-RS" sz="2200" dirty="0" smtClean="0"/>
              <a:t>(нпр. дигоксин) смањење дистрибуције у ткива применом антидота (нпр. применом дигоксин-специфичних фаб фрагмената) доводи до повлачења лека из ткива у крв, чиме се омогућава његово излучивање</a:t>
            </a:r>
          </a:p>
          <a:p>
            <a:pPr marL="742950" lvl="2" indent="-342900">
              <a:buClr>
                <a:schemeClr val="tx1"/>
              </a:buClr>
            </a:pPr>
            <a:r>
              <a:rPr lang="sr-Cyrl-RS" sz="2200" dirty="0" smtClean="0"/>
              <a:t>код предозирања слабим киселинама (нпр. аспирином), алкалинизација крви применом натријум-бикарбоната смањује дистрибуцију лека у ткива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карактеристике метаболизма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320480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Код предозирања лековима који се метаболишу реакцијама </a:t>
            </a:r>
            <a:r>
              <a:rPr lang="en-US" dirty="0" smtClean="0"/>
              <a:t>I </a:t>
            </a:r>
            <a:r>
              <a:rPr lang="sr-Cyrl-RS" dirty="0" smtClean="0"/>
              <a:t>фазе, метаболити су често и сами токсични, некад чак и токсичнији, а често и са дужим временом полуелиминације (нпр. трициклични антидепресиви, диазепам, флуразепам, меперидин) , због чега је укупан токсични ефекат углавном ефекат метаболита</a:t>
            </a:r>
          </a:p>
          <a:p>
            <a:r>
              <a:rPr lang="sr-Cyrl-RS" dirty="0" smtClean="0"/>
              <a:t>Код предозирања лековима који се метаболишу реакцијама </a:t>
            </a:r>
            <a:r>
              <a:rPr lang="en-US" dirty="0" smtClean="0"/>
              <a:t>II </a:t>
            </a:r>
            <a:r>
              <a:rPr lang="sr-Cyrl-RS" dirty="0" smtClean="0"/>
              <a:t>фазе, метаболити често доспевају преко жучи у лумен црева, одакле, након конверзије под утицајем цревних бактерија, бивају поново апсорпбовани (ентерохепатичка рециркулација), па долази до продужене токсичности или релапса токсичних ефеката (нпр. глутетимид, карбамазепин)</a:t>
            </a:r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карактеристике метаболизма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536504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Током предозирања метаболизам првог реда веома брзо прелази у кинетику нултог реда, што доводи до великог и тешко предвидивог пораста концентрације лека у крви као последице успорене елиминације путем метаболизма (нпр. теофилин, аспирин, фенитоин, парацетамол)</a:t>
            </a:r>
          </a:p>
          <a:p>
            <a:r>
              <a:rPr lang="sr-Cyrl-RS" sz="2200" dirty="0" smtClean="0"/>
              <a:t>Код предозирања лековима који доводе до хипотензије и/или шока </a:t>
            </a:r>
            <a:r>
              <a:rPr lang="ru-RU" sz="2200" dirty="0" smtClean="0"/>
              <a:t>(нпр. блокатори канала за калцијум, опиоиди) </a:t>
            </a:r>
            <a:r>
              <a:rPr lang="sr-Cyrl-RS" sz="2200" dirty="0" smtClean="0"/>
              <a:t>долази до смањења протока крви кроз јетру и смањеног хепатичног клиренса лека</a:t>
            </a:r>
          </a:p>
          <a:p>
            <a:r>
              <a:rPr lang="sr-Cyrl-RS" sz="2200" dirty="0" smtClean="0"/>
              <a:t>Код предозирања индукторима или инхибиторима ензима измена метаболизма значајно утиче на брзину елиминације лека и брзину стварања активних метаболита</a:t>
            </a:r>
          </a:p>
          <a:p>
            <a:endParaRPr lang="sr-Cyrl-R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метаболизам: клинички значај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1" indent="-342900">
              <a:buClr>
                <a:schemeClr val="tx1"/>
              </a:buClr>
            </a:pPr>
            <a:r>
              <a:rPr lang="sr-Cyrl-RS" dirty="0" smtClean="0"/>
              <a:t>Познавање промена у процесу метаболизма значајно је за процену тежине тровања, успоравање и прекидање процеса доспевања лека у организам и убрзавање елиминације лека:</a:t>
            </a:r>
          </a:p>
          <a:p>
            <a:pPr marL="742950" lvl="2" indent="-342900">
              <a:buClr>
                <a:schemeClr val="tx1"/>
              </a:buClr>
            </a:pPr>
            <a:r>
              <a:rPr lang="sr-Cyrl-RS" sz="2200" dirty="0" smtClean="0"/>
              <a:t>код предозирања лековима који подлежу ентерохепатичкој рециркулацији (нпр. бензодиазепини, трициклични антидепресиви, меперидин, карбамазепин) понављана примена активног угља отежава/онемогућава реапсорпцију тј олакшава излучивање </a:t>
            </a:r>
          </a:p>
          <a:p>
            <a:pPr marL="1200150" lvl="3" indent="-342900"/>
            <a:r>
              <a:rPr lang="sr-Cyrl-RS" sz="2200" dirty="0" smtClean="0">
                <a:latin typeface="+mn-lt"/>
              </a:rPr>
              <a:t>опрез због могућег смањења мотилитета ГИТ и опсаности од паралитичког илеуса!</a:t>
            </a:r>
          </a:p>
          <a:p>
            <a:pPr marL="342900" lvl="1" indent="-342900">
              <a:buClr>
                <a:schemeClr val="tx1"/>
              </a:buClr>
            </a:pPr>
            <a:endParaRPr lang="sr-Cyrl-RS" dirty="0" smtClean="0"/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+mn-lt"/>
              </a:rPr>
              <a:t>Фармакокинетика предозирања</a:t>
            </a:r>
            <a:r>
              <a:rPr lang="sr-Cyrl-CS" sz="4000" dirty="0" smtClean="0">
                <a:latin typeface="+mn-lt"/>
              </a:rPr>
              <a:t/>
            </a:r>
            <a:br>
              <a:rPr lang="sr-Cyrl-CS" sz="4000" dirty="0" smtClean="0">
                <a:latin typeface="+mn-lt"/>
              </a:rPr>
            </a:br>
            <a:r>
              <a:rPr lang="sr-Cyrl-CS" sz="4000" dirty="0" smtClean="0">
                <a:latin typeface="+mn-lt"/>
              </a:rPr>
              <a:t>- карактеристике излучивања -</a:t>
            </a:r>
            <a:endParaRPr lang="en-US" sz="4000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sz="2200" dirty="0" smtClean="0"/>
              <a:t>Код предозирања лековима који се примарно елиминишу излучивањем, сатурабилни процеси тубуларне секреције доводе до смањеног клиренса и успореног опадања концентрације лека у крви (нпр. фенобарбитал и аминогликозиди)</a:t>
            </a:r>
            <a:endParaRPr lang="en-US" sz="2200" dirty="0" smtClean="0"/>
          </a:p>
          <a:p>
            <a:r>
              <a:rPr lang="sr-Cyrl-RS" sz="2200" dirty="0" smtClean="0"/>
              <a:t>Код предозирања лековима који доводе до хипотензије и/или шока долази до смањења протока крви кроз бубреге и смањеног бубрежног клиренса лека</a:t>
            </a:r>
          </a:p>
          <a:p>
            <a:endParaRPr lang="sr-Cyrl-R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Фармакокинетика предозирања  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- и</a:t>
            </a:r>
            <a:r>
              <a:rPr lang="sr-Cyrl-CS" dirty="0" smtClean="0">
                <a:latin typeface="+mn-lt"/>
              </a:rPr>
              <a:t>злучивање: клинички значај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 lnSpcReduction="10000"/>
          </a:bodyPr>
          <a:lstStyle/>
          <a:p>
            <a:pPr marL="342900" lvl="1" indent="-342900">
              <a:buClr>
                <a:schemeClr val="tx1"/>
              </a:buClr>
            </a:pPr>
            <a:r>
              <a:rPr lang="sr-Cyrl-RS" dirty="0" smtClean="0"/>
              <a:t>Познавање промена у процесу излучивања значајно је за убрзавање елиминације лека:</a:t>
            </a:r>
          </a:p>
          <a:p>
            <a:pPr marL="742950" lvl="2" indent="-342900">
              <a:buClr>
                <a:schemeClr val="tx1"/>
              </a:buClr>
            </a:pPr>
            <a:r>
              <a:rPr lang="sr-Cyrl-RS" sz="2200" dirty="0" smtClean="0"/>
              <a:t>код предозирања леком који се елиминише путем бубрега (нпр. фенобарбитал, аспирин, амфетамин, фенциклидин), повећање стварања урина (форсирана диуреза) убрзава елиминацију</a:t>
            </a:r>
          </a:p>
          <a:p>
            <a:pPr marL="1200150" lvl="3" indent="-342900"/>
            <a:r>
              <a:rPr lang="sr-Cyrl-RS" sz="2200" dirty="0" smtClean="0"/>
              <a:t>опрез због преоптерећења волуменом!</a:t>
            </a:r>
          </a:p>
          <a:p>
            <a:pPr marL="742950" lvl="2" indent="-342900">
              <a:buClr>
                <a:schemeClr val="tx1"/>
              </a:buClr>
            </a:pPr>
            <a:r>
              <a:rPr lang="sr-Cyrl-RS" sz="2200" dirty="0" smtClean="0"/>
              <a:t>код предозирања слабим киселинама (нпр. аспирином) прављење‘’замке за јоне’’ (</a:t>
            </a:r>
            <a:r>
              <a:rPr lang="en-US" sz="2200" i="1" dirty="0" smtClean="0"/>
              <a:t>ion-trapping</a:t>
            </a:r>
            <a:r>
              <a:rPr lang="sr-Cyrl-RS" sz="2200" dirty="0" smtClean="0"/>
              <a:t>) применом натријум-бикарбоната убрзава елиминацију:  алкалинизација урина повећава јонизованост слабе киселине и отежава тубуларну реапсорпцију</a:t>
            </a:r>
          </a:p>
          <a:p>
            <a:pPr marL="1200150" lvl="3" indent="-342900"/>
            <a:r>
              <a:rPr lang="sr-Cyrl-RS" sz="2200" dirty="0" smtClean="0"/>
              <a:t>закишељавање урина код предозирања слабим базама  ретко се користи, због ризика од развоја метаболичке ацидозе</a:t>
            </a:r>
          </a:p>
          <a:p>
            <a:pPr marL="742950" lvl="2" indent="-342900">
              <a:buClr>
                <a:schemeClr val="tx1"/>
              </a:buClr>
            </a:pPr>
            <a:endParaRPr lang="sr-Cyrl-RS" sz="2200" dirty="0" smtClean="0"/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Фармакокинетика предозирања</a:t>
            </a:r>
            <a:br>
              <a:rPr lang="sr-Cyrl-RS" dirty="0" smtClean="0"/>
            </a:br>
            <a:r>
              <a:rPr lang="sr-Cyrl-RS" dirty="0" smtClean="0"/>
              <a:t>- акутно </a:t>
            </a:r>
            <a:r>
              <a:rPr lang="en-US" i="1" dirty="0" smtClean="0"/>
              <a:t>vs</a:t>
            </a:r>
            <a:r>
              <a:rPr lang="en-US" dirty="0" smtClean="0"/>
              <a:t>. </a:t>
            </a:r>
            <a:r>
              <a:rPr lang="sr-Cyrl-RS" dirty="0" smtClean="0"/>
              <a:t>хронично тровање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Најзначајније разлике у фармакокинетици акутно и хронично предозираних лекова односе се на:</a:t>
            </a:r>
          </a:p>
          <a:p>
            <a:pPr lvl="1"/>
            <a:r>
              <a:rPr lang="sr-Cyrl-RS" dirty="0" smtClean="0"/>
              <a:t>Волумен дистрибуције  - код хроничне изложености већим дозама лека </a:t>
            </a:r>
            <a:r>
              <a:rPr lang="en-US" dirty="0" err="1" smtClean="0"/>
              <a:t>Vd</a:t>
            </a:r>
            <a:r>
              <a:rPr lang="en-US" dirty="0" smtClean="0"/>
              <a:t> </a:t>
            </a:r>
            <a:r>
              <a:rPr lang="sr-Cyrl-RS" dirty="0" smtClean="0"/>
              <a:t>је често већи него код акутног предозирања, због чега су токсични ефекти израженији и јављају се и при концентрацијама које се сматрају  релативно безбедним</a:t>
            </a:r>
          </a:p>
          <a:p>
            <a:pPr lvl="1"/>
            <a:r>
              <a:rPr lang="sr-Cyrl-RS" dirty="0" smtClean="0"/>
              <a:t>Брзина елиминације  - већа је код хроничне изложености већим дозама него код акутног тровања, као последица индукције метаболишућих ензима и/или убрзања излучивања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Процена </a:t>
            </a:r>
            <a:r>
              <a:rPr lang="sr-Cyrl-RS" sz="4000" dirty="0" smtClean="0"/>
              <a:t>безбедности на основу фармакокинетских параметара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992888" cy="4896544"/>
          </a:xfrm>
        </p:spPr>
        <p:txBody>
          <a:bodyPr>
            <a:normAutofit/>
          </a:bodyPr>
          <a:lstStyle/>
          <a:p>
            <a:pPr>
              <a:tabLst>
                <a:tab pos="269875" algn="l"/>
              </a:tabLst>
            </a:pPr>
            <a:r>
              <a:rPr lang="sr-Cyrl-RS" dirty="0" smtClean="0"/>
              <a:t>Терапијски индекс (</a:t>
            </a:r>
            <a:r>
              <a:rPr lang="en-US" i="1" dirty="0" smtClean="0"/>
              <a:t>therapeutic index </a:t>
            </a:r>
            <a:r>
              <a:rPr lang="sr-Cyrl-RS" dirty="0" smtClean="0"/>
              <a:t>, </a:t>
            </a:r>
            <a:r>
              <a:rPr lang="en-US" dirty="0" smtClean="0"/>
              <a:t>TI</a:t>
            </a:r>
            <a:r>
              <a:rPr lang="sr-Cyrl-RS" dirty="0" smtClean="0"/>
              <a:t>)</a:t>
            </a:r>
          </a:p>
          <a:p>
            <a:pPr lvl="1">
              <a:tabLst>
                <a:tab pos="269875" algn="l"/>
              </a:tabLst>
            </a:pPr>
            <a:r>
              <a:rPr lang="sr-Cyrl-RS" dirty="0" smtClean="0"/>
              <a:t>однос између дозе која код 50% популације код које је примењена изазива токсичне ефекте и дозе која код 50% популације код које је примењена изазива жељене ефекте</a:t>
            </a:r>
            <a:r>
              <a:rPr lang="en-US" dirty="0" smtClean="0"/>
              <a:t>:</a:t>
            </a:r>
          </a:p>
          <a:p>
            <a:pPr lvl="1" algn="ctr">
              <a:buNone/>
              <a:tabLst>
                <a:tab pos="269875" algn="l"/>
              </a:tabLst>
            </a:pPr>
            <a:r>
              <a:rPr lang="en-US" dirty="0" smtClean="0"/>
              <a:t>TI </a:t>
            </a:r>
            <a:r>
              <a:rPr lang="sr-Cyrl-RS" dirty="0" smtClean="0"/>
              <a:t>= </a:t>
            </a:r>
            <a:r>
              <a:rPr lang="en-US" dirty="0" smtClean="0"/>
              <a:t>TD50</a:t>
            </a:r>
            <a:r>
              <a:rPr lang="sr-Cyrl-RS" dirty="0" smtClean="0"/>
              <a:t>/</a:t>
            </a:r>
            <a:r>
              <a:rPr lang="en-US" dirty="0" smtClean="0"/>
              <a:t>ED50</a:t>
            </a:r>
          </a:p>
          <a:p>
            <a:pPr marL="635000" lvl="1">
              <a:tabLst>
                <a:tab pos="269875" algn="l"/>
              </a:tabLst>
            </a:pPr>
            <a:r>
              <a:rPr lang="sr-Cyrl-RS" dirty="0" smtClean="0"/>
              <a:t>лекови са малим терапијским индексом (</a:t>
            </a:r>
            <a:r>
              <a:rPr lang="en-US" i="1" dirty="0" smtClean="0"/>
              <a:t>narrow therapeutic index</a:t>
            </a:r>
            <a:r>
              <a:rPr lang="sr-Cyrl-RS" dirty="0" smtClean="0"/>
              <a:t>, </a:t>
            </a:r>
            <a:r>
              <a:rPr lang="en-US" dirty="0" smtClean="0"/>
              <a:t>NTI</a:t>
            </a:r>
            <a:r>
              <a:rPr lang="sr-Cyrl-RS" dirty="0" smtClean="0"/>
              <a:t>, </a:t>
            </a:r>
            <a:r>
              <a:rPr lang="en-US" dirty="0" smtClean="0"/>
              <a:t>TI</a:t>
            </a:r>
            <a:r>
              <a:rPr lang="en-US" dirty="0" smtClean="0">
                <a:latin typeface="Calibri"/>
              </a:rPr>
              <a:t>≤</a:t>
            </a:r>
            <a:r>
              <a:rPr lang="sr-Cyrl-RS" dirty="0" smtClean="0">
                <a:latin typeface="Calibri"/>
              </a:rPr>
              <a:t>3</a:t>
            </a:r>
            <a:r>
              <a:rPr lang="en-US" dirty="0" smtClean="0"/>
              <a:t>) </a:t>
            </a:r>
            <a:r>
              <a:rPr lang="sr-Cyrl-RS" dirty="0" smtClean="0"/>
              <a:t>су они код којих мале разлике у дози или постигнутој концентрацији могу да доведу до озбиљних нежељених ефеката или изостанка терапије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851920" y="3429000"/>
            <a:ext cx="2160240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Процена </a:t>
            </a:r>
            <a:r>
              <a:rPr lang="sr-Cyrl-RS" sz="4000" dirty="0" smtClean="0"/>
              <a:t>безбедности на основу фармакокинетских параметара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964488" cy="5229200"/>
          </a:xfrm>
        </p:spPr>
        <p:txBody>
          <a:bodyPr>
            <a:normAutofit/>
          </a:bodyPr>
          <a:lstStyle/>
          <a:p>
            <a:pPr>
              <a:tabLst>
                <a:tab pos="269875" algn="l"/>
              </a:tabLst>
            </a:pPr>
            <a:r>
              <a:rPr lang="sr-Cyrl-RS" dirty="0" smtClean="0"/>
              <a:t>Индекс токсичности лека (</a:t>
            </a:r>
            <a:r>
              <a:rPr lang="en-US" i="1" dirty="0" smtClean="0"/>
              <a:t>drug toxicity index</a:t>
            </a:r>
            <a:r>
              <a:rPr lang="sr-Cyrl-RS" dirty="0" smtClean="0"/>
              <a:t>, </a:t>
            </a:r>
            <a:r>
              <a:rPr lang="en-US" dirty="0" smtClean="0"/>
              <a:t>DTI)</a:t>
            </a:r>
            <a:endParaRPr lang="sr-Cyrl-RS" dirty="0" smtClean="0"/>
          </a:p>
          <a:p>
            <a:pPr lvl="1">
              <a:tabLst>
                <a:tab pos="269875" algn="l"/>
              </a:tabLst>
            </a:pPr>
            <a:r>
              <a:rPr lang="sr-Cyrl-RS" dirty="0" smtClean="0"/>
              <a:t>укључује утицај </a:t>
            </a:r>
            <a:r>
              <a:rPr lang="sr-Cyrl-RS" dirty="0" smtClean="0">
                <a:solidFill>
                  <a:srgbClr val="0000FF"/>
                </a:solidFill>
              </a:rPr>
              <a:t>фармакодинамских</a:t>
            </a:r>
            <a:r>
              <a:rPr lang="en-US" dirty="0" smtClean="0">
                <a:solidFill>
                  <a:srgbClr val="0000FF"/>
                </a:solidFill>
              </a:rPr>
              <a:t> (PD)</a:t>
            </a:r>
            <a:r>
              <a:rPr lang="sr-Cyrl-RS" dirty="0" smtClean="0"/>
              <a:t>, </a:t>
            </a:r>
            <a:r>
              <a:rPr lang="sr-Cyrl-RS" dirty="0" smtClean="0">
                <a:solidFill>
                  <a:srgbClr val="D60093"/>
                </a:solidFill>
              </a:rPr>
              <a:t>фармакокинетских </a:t>
            </a:r>
            <a:r>
              <a:rPr lang="en-US" dirty="0" smtClean="0">
                <a:solidFill>
                  <a:srgbClr val="D60093"/>
                </a:solidFill>
              </a:rPr>
              <a:t>(PK) </a:t>
            </a:r>
            <a:r>
              <a:rPr lang="sr-Cyrl-RS" dirty="0" smtClean="0"/>
              <a:t>и </a:t>
            </a:r>
            <a:r>
              <a:rPr lang="sr-Cyrl-RS" dirty="0" smtClean="0">
                <a:solidFill>
                  <a:srgbClr val="009900"/>
                </a:solidFill>
              </a:rPr>
              <a:t>физичко-хемијских карактеристика </a:t>
            </a:r>
            <a:r>
              <a:rPr lang="en-US" dirty="0" smtClean="0">
                <a:solidFill>
                  <a:srgbClr val="009900"/>
                </a:solidFill>
              </a:rPr>
              <a:t>(PC</a:t>
            </a:r>
            <a:r>
              <a:rPr lang="sr-Cyrl-RS" dirty="0" smtClean="0">
                <a:solidFill>
                  <a:srgbClr val="009900"/>
                </a:solidFill>
              </a:rPr>
              <a:t> </a:t>
            </a:r>
            <a:r>
              <a:rPr lang="en-US" dirty="0" smtClean="0">
                <a:solidFill>
                  <a:srgbClr val="009900"/>
                </a:solidFill>
              </a:rPr>
              <a:t>) </a:t>
            </a:r>
            <a:r>
              <a:rPr lang="sr-Cyrl-RS" dirty="0" smtClean="0"/>
              <a:t>лека</a:t>
            </a:r>
            <a:r>
              <a:rPr lang="en-US" dirty="0" smtClean="0"/>
              <a:t>:</a:t>
            </a:r>
            <a:endParaRPr lang="sr-Cyrl-RS" dirty="0" smtClean="0"/>
          </a:p>
          <a:p>
            <a:pPr>
              <a:buNone/>
              <a:tabLst>
                <a:tab pos="269875" algn="l"/>
              </a:tabLst>
            </a:pPr>
            <a:r>
              <a:rPr lang="en-US" dirty="0" smtClean="0"/>
              <a:t>DTI</a:t>
            </a:r>
            <a:r>
              <a:rPr lang="sr-Cyrl-RS" dirty="0" smtClean="0"/>
              <a:t> =</a:t>
            </a:r>
            <a:r>
              <a:rPr lang="en-US" dirty="0" smtClean="0"/>
              <a:t> log (MD</a:t>
            </a:r>
            <a:r>
              <a:rPr lang="en-US" baseline="-25000" dirty="0" smtClean="0"/>
              <a:t> </a:t>
            </a:r>
            <a:r>
              <a:rPr lang="en-US" dirty="0" smtClean="0"/>
              <a:t>· F</a:t>
            </a:r>
            <a:r>
              <a:rPr lang="en-US" baseline="-25000" dirty="0" smtClean="0"/>
              <a:t>o </a:t>
            </a:r>
            <a:r>
              <a:rPr lang="en-US" dirty="0" smtClean="0"/>
              <a:t>· (</a:t>
            </a:r>
            <a:r>
              <a:rPr lang="en-US" dirty="0" smtClean="0">
                <a:solidFill>
                  <a:srgbClr val="0000FF"/>
                </a:solidFill>
              </a:rPr>
              <a:t>PD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D60093"/>
                </a:solidFill>
              </a:rPr>
              <a:t>PK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9900"/>
                </a:solidFill>
              </a:rPr>
              <a:t>PC</a:t>
            </a:r>
            <a:r>
              <a:rPr lang="en-US" dirty="0" smtClean="0"/>
              <a:t>)</a:t>
            </a:r>
            <a:r>
              <a:rPr lang="sr-Cyrl-RS" dirty="0" smtClean="0"/>
              <a:t> </a:t>
            </a:r>
            <a:r>
              <a:rPr lang="en-US" dirty="0" smtClean="0"/>
              <a:t>= log (MD</a:t>
            </a:r>
            <a:r>
              <a:rPr lang="en-US" baseline="-25000" dirty="0" smtClean="0"/>
              <a:t> </a:t>
            </a:r>
            <a:r>
              <a:rPr lang="en-US" dirty="0" smtClean="0"/>
              <a:t>· F</a:t>
            </a:r>
            <a:r>
              <a:rPr lang="en-US" baseline="-25000" dirty="0" smtClean="0"/>
              <a:t>o </a:t>
            </a:r>
            <a:r>
              <a:rPr lang="en-US" dirty="0" smtClean="0"/>
              <a:t>· {</a:t>
            </a:r>
            <a:r>
              <a:rPr lang="en-US" dirty="0" smtClean="0">
                <a:solidFill>
                  <a:srgbClr val="0000FF"/>
                </a:solidFill>
              </a:rPr>
              <a:t>[(x</a:t>
            </a:r>
            <a:r>
              <a:rPr lang="en-US" baseline="-25000" dirty="0" smtClean="0">
                <a:solidFill>
                  <a:srgbClr val="0000FF"/>
                </a:solidFill>
              </a:rPr>
              <a:t>t</a:t>
            </a:r>
            <a:r>
              <a:rPr lang="en-US" baseline="30000" dirty="0" smtClean="0">
                <a:solidFill>
                  <a:srgbClr val="0000FF"/>
                </a:solidFill>
              </a:rPr>
              <a:t>2 </a:t>
            </a:r>
            <a:r>
              <a:rPr lang="en-US" dirty="0" smtClean="0">
                <a:solidFill>
                  <a:srgbClr val="0000FF"/>
                </a:solidFill>
              </a:rPr>
              <a:t>+ 1)/(10 · x</a:t>
            </a:r>
            <a:r>
              <a:rPr lang="en-US" baseline="-25000" dirty="0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)] + [(e</a:t>
            </a:r>
            <a:r>
              <a:rPr lang="en-US" baseline="30000" dirty="0" smtClean="0">
                <a:solidFill>
                  <a:srgbClr val="0000FF"/>
                </a:solidFill>
              </a:rPr>
              <a:t>-x</a:t>
            </a:r>
            <a:r>
              <a:rPr lang="en-US" sz="1800" baseline="30000" dirty="0" smtClean="0">
                <a:solidFill>
                  <a:srgbClr val="0000FF"/>
                </a:solidFill>
              </a:rPr>
              <a:t>ot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baseline="-250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· √x</a:t>
            </a:r>
            <a:r>
              <a:rPr lang="en-US" baseline="-25000" dirty="0" smtClean="0">
                <a:solidFill>
                  <a:srgbClr val="0000FF"/>
                </a:solidFill>
              </a:rPr>
              <a:t>ot </a:t>
            </a:r>
            <a:r>
              <a:rPr lang="en-US" dirty="0" smtClean="0">
                <a:solidFill>
                  <a:srgbClr val="0000FF"/>
                </a:solidFill>
              </a:rPr>
              <a:t>+ 10)/√x</a:t>
            </a:r>
            <a:r>
              <a:rPr lang="en-US" baseline="-25000" dirty="0" smtClean="0">
                <a:solidFill>
                  <a:srgbClr val="0000FF"/>
                </a:solidFill>
              </a:rPr>
              <a:t>ot</a:t>
            </a:r>
            <a:r>
              <a:rPr lang="en-US" dirty="0" smtClean="0">
                <a:solidFill>
                  <a:srgbClr val="0000FF"/>
                </a:solidFill>
              </a:rPr>
              <a:t>]</a:t>
            </a:r>
            <a:r>
              <a:rPr lang="sr-Cyrl-RS" dirty="0" smtClean="0">
                <a:solidFill>
                  <a:srgbClr val="0000FF"/>
                </a:solidFill>
              </a:rPr>
              <a:t> </a:t>
            </a:r>
            <a:r>
              <a:rPr lang="sr-Cyrl-RS" dirty="0" smtClean="0"/>
              <a:t>+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D60093"/>
                </a:solidFill>
              </a:rPr>
              <a:t>[(C</a:t>
            </a:r>
            <a:r>
              <a:rPr lang="en-US" baseline="-25000" dirty="0" smtClean="0">
                <a:solidFill>
                  <a:srgbClr val="D60093"/>
                </a:solidFill>
              </a:rPr>
              <a:t>max</a:t>
            </a:r>
            <a:r>
              <a:rPr lang="en-US" baseline="30000" dirty="0" smtClean="0">
                <a:solidFill>
                  <a:srgbClr val="D60093"/>
                </a:solidFill>
              </a:rPr>
              <a:t>2 </a:t>
            </a:r>
            <a:r>
              <a:rPr lang="en-US" dirty="0" smtClean="0">
                <a:solidFill>
                  <a:srgbClr val="D60093"/>
                </a:solidFill>
              </a:rPr>
              <a:t>+ 1)/(10 · </a:t>
            </a:r>
            <a:r>
              <a:rPr lang="en-US" dirty="0" err="1" smtClean="0">
                <a:solidFill>
                  <a:srgbClr val="D60093"/>
                </a:solidFill>
              </a:rPr>
              <a:t>C</a:t>
            </a:r>
            <a:r>
              <a:rPr lang="en-US" baseline="-25000" dirty="0" err="1" smtClean="0">
                <a:solidFill>
                  <a:srgbClr val="D60093"/>
                </a:solidFill>
              </a:rPr>
              <a:t>max</a:t>
            </a:r>
            <a:r>
              <a:rPr lang="en-US" dirty="0" smtClean="0">
                <a:solidFill>
                  <a:srgbClr val="D60093"/>
                </a:solidFill>
              </a:rPr>
              <a:t>)]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009900"/>
                </a:solidFill>
              </a:rPr>
              <a:t>[e</a:t>
            </a:r>
            <a:r>
              <a:rPr lang="en-US" baseline="30000" dirty="0" smtClean="0">
                <a:solidFill>
                  <a:srgbClr val="009900"/>
                </a:solidFill>
              </a:rPr>
              <a:t>logD</a:t>
            </a:r>
            <a:r>
              <a:rPr lang="en-US" dirty="0" smtClean="0">
                <a:solidFill>
                  <a:srgbClr val="009900"/>
                </a:solidFill>
              </a:rPr>
              <a:t> – (</a:t>
            </a:r>
            <a:r>
              <a:rPr lang="en-US" dirty="0" err="1" smtClean="0">
                <a:solidFill>
                  <a:srgbClr val="009900"/>
                </a:solidFill>
              </a:rPr>
              <a:t>logD</a:t>
            </a:r>
            <a:r>
              <a:rPr lang="en-US" baseline="-25000" dirty="0" smtClean="0">
                <a:solidFill>
                  <a:srgbClr val="009900"/>
                </a:solidFill>
              </a:rPr>
              <a:t> </a:t>
            </a:r>
            <a:r>
              <a:rPr lang="en-US" dirty="0" smtClean="0">
                <a:solidFill>
                  <a:srgbClr val="009900"/>
                </a:solidFill>
              </a:rPr>
              <a:t>· e)]</a:t>
            </a:r>
            <a:r>
              <a:rPr lang="en-US" dirty="0" smtClean="0"/>
              <a:t>}</a:t>
            </a:r>
            <a:r>
              <a:rPr lang="sr-Cyrl-RS" dirty="0" smtClean="0"/>
              <a:t>)</a:t>
            </a:r>
            <a:endParaRPr lang="en-US" dirty="0" smtClean="0"/>
          </a:p>
          <a:p>
            <a:pPr lvl="2">
              <a:tabLst>
                <a:tab pos="269875" algn="l"/>
              </a:tabLst>
            </a:pPr>
            <a:r>
              <a:rPr lang="sr-Cyrl-RS" dirty="0" smtClean="0"/>
              <a:t>где је </a:t>
            </a:r>
            <a:r>
              <a:rPr lang="en-US" dirty="0" smtClean="0"/>
              <a:t>MD – </a:t>
            </a:r>
            <a:r>
              <a:rPr lang="sr-Cyrl-RS" dirty="0" smtClean="0"/>
              <a:t>моларна доза лека</a:t>
            </a:r>
            <a:r>
              <a:rPr lang="en-US" dirty="0" smtClean="0"/>
              <a:t>, F</a:t>
            </a:r>
            <a:r>
              <a:rPr lang="en-US" baseline="-25000" dirty="0" smtClean="0"/>
              <a:t>o </a:t>
            </a:r>
            <a:r>
              <a:rPr lang="en-US" dirty="0" smtClean="0"/>
              <a:t>–</a:t>
            </a:r>
            <a:r>
              <a:rPr lang="sr-Cyrl-RS" dirty="0" smtClean="0"/>
              <a:t> орална биорасположивост</a:t>
            </a:r>
            <a:r>
              <a:rPr lang="en-US" dirty="0" smtClean="0"/>
              <a:t>, x</a:t>
            </a:r>
            <a:r>
              <a:rPr lang="en-US" baseline="-25000" dirty="0" smtClean="0"/>
              <a:t>t </a:t>
            </a:r>
            <a:r>
              <a:rPr lang="en-US" dirty="0" smtClean="0"/>
              <a:t>–</a:t>
            </a:r>
            <a:r>
              <a:rPr lang="sr-Cyrl-RS" dirty="0" smtClean="0"/>
              <a:t> </a:t>
            </a:r>
            <a:r>
              <a:rPr lang="en-US" dirty="0" smtClean="0"/>
              <a:t>IC</a:t>
            </a:r>
            <a:r>
              <a:rPr lang="en-US" baseline="-25000" dirty="0" smtClean="0"/>
              <a:t>50</a:t>
            </a:r>
            <a:r>
              <a:rPr lang="sr-Cyrl-RS" dirty="0" smtClean="0"/>
              <a:t> за рецептор за лек (</a:t>
            </a:r>
            <a:r>
              <a:rPr lang="en-US" i="1" dirty="0" smtClean="0"/>
              <a:t>on-target</a:t>
            </a:r>
            <a:r>
              <a:rPr lang="sr-Cyrl-RS" dirty="0" smtClean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–</a:t>
            </a:r>
            <a:r>
              <a:rPr lang="sr-Cyrl-RS" dirty="0" smtClean="0"/>
              <a:t> максимална концентрација слободне фракције лека</a:t>
            </a:r>
            <a:r>
              <a:rPr lang="en-US" dirty="0" smtClean="0"/>
              <a:t>, x</a:t>
            </a:r>
            <a:r>
              <a:rPr lang="en-US" baseline="-25000" dirty="0" smtClean="0"/>
              <a:t>ot </a:t>
            </a:r>
            <a:r>
              <a:rPr lang="en-US" dirty="0" smtClean="0"/>
              <a:t>– IC</a:t>
            </a:r>
            <a:r>
              <a:rPr lang="en-US" baseline="-25000" dirty="0" smtClean="0"/>
              <a:t>50</a:t>
            </a:r>
            <a:r>
              <a:rPr lang="sr-Cyrl-RS" dirty="0" smtClean="0"/>
              <a:t> за остале протеине за које лек има афинитет (</a:t>
            </a:r>
            <a:r>
              <a:rPr lang="en-US" i="1" dirty="0" smtClean="0"/>
              <a:t>off-target</a:t>
            </a:r>
            <a:r>
              <a:rPr lang="sr-Cyrl-RS" dirty="0" smtClean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logD</a:t>
            </a:r>
            <a:r>
              <a:rPr lang="en-US" dirty="0" smtClean="0"/>
              <a:t> –</a:t>
            </a:r>
            <a:r>
              <a:rPr lang="sr-Cyrl-RS" dirty="0" smtClean="0"/>
              <a:t> дистрибуциони коефицијент лека, тј однос концентрација у води и октанолу при рН од 7,4</a:t>
            </a:r>
          </a:p>
          <a:p>
            <a:pPr lvl="1">
              <a:tabLst>
                <a:tab pos="269875" algn="l"/>
              </a:tabLst>
            </a:pPr>
            <a:r>
              <a:rPr lang="sr-Cyrl-RS" dirty="0" smtClean="0"/>
              <a:t>лек чија је </a:t>
            </a:r>
            <a:r>
              <a:rPr lang="en-US" dirty="0" smtClean="0"/>
              <a:t>DTI</a:t>
            </a:r>
            <a:r>
              <a:rPr lang="sr-Cyrl-RS" dirty="0" smtClean="0"/>
              <a:t> вредност изнад средње вредности </a:t>
            </a:r>
            <a:r>
              <a:rPr lang="en-US" dirty="0" smtClean="0"/>
              <a:t>DTI</a:t>
            </a:r>
            <a:r>
              <a:rPr lang="sr-Cyrl-RS" dirty="0" smtClean="0"/>
              <a:t> за </a:t>
            </a:r>
            <a:r>
              <a:rPr lang="en-US" dirty="0" smtClean="0"/>
              <a:t>ATC</a:t>
            </a:r>
            <a:r>
              <a:rPr lang="sr-Cyrl-RS" dirty="0" smtClean="0"/>
              <a:t> категорију којој припада сматра се релативно токсичним, док се онај чија је </a:t>
            </a:r>
            <a:r>
              <a:rPr lang="en-US" dirty="0" smtClean="0"/>
              <a:t>DTI</a:t>
            </a:r>
            <a:r>
              <a:rPr lang="sr-Cyrl-RS" dirty="0" smtClean="0"/>
              <a:t> вредност испод средње вредности </a:t>
            </a:r>
            <a:r>
              <a:rPr lang="en-US" dirty="0" smtClean="0"/>
              <a:t>DTI</a:t>
            </a:r>
            <a:r>
              <a:rPr lang="sr-Cyrl-RS" dirty="0" smtClean="0"/>
              <a:t> за његову </a:t>
            </a:r>
            <a:r>
              <a:rPr lang="en-US" dirty="0" smtClean="0"/>
              <a:t>ATC</a:t>
            </a:r>
            <a:r>
              <a:rPr lang="sr-Cyrl-RS" dirty="0" smtClean="0"/>
              <a:t> категорију сматра релативно безбедним</a:t>
            </a:r>
          </a:p>
          <a:p>
            <a:pPr lvl="1">
              <a:tabLst>
                <a:tab pos="269875" algn="l"/>
              </a:tabLst>
            </a:pPr>
            <a:endParaRPr lang="sr-Cyrl-RS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179512" y="2780928"/>
            <a:ext cx="8784976" cy="86409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>
                <a:latin typeface="+mn-lt"/>
              </a:rPr>
              <a:t>Основни </a:t>
            </a:r>
            <a:r>
              <a:rPr lang="sr-Cyrl-CS" dirty="0" smtClean="0">
                <a:latin typeface="+mn-lt"/>
              </a:rPr>
              <a:t>појмови и принципи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208912" cy="504056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Токсикокинетика (слично фармакокинетици) представља примену  математичких модела у утврђивању диспозиције супстанци у организму:</a:t>
            </a:r>
          </a:p>
          <a:p>
            <a:pPr lvl="1"/>
            <a:r>
              <a:rPr lang="sr-Cyrl-RS" dirty="0" smtClean="0"/>
              <a:t>Фармакокинетика испитује диспозицију лекова у организму након примене мањих, тј. терапијских доза </a:t>
            </a:r>
          </a:p>
          <a:p>
            <a:pPr lvl="2"/>
            <a:r>
              <a:rPr lang="sr-Cyrl-RS" dirty="0" smtClean="0"/>
              <a:t>мање дозе обично подлежу кинетици првог реда</a:t>
            </a:r>
          </a:p>
          <a:p>
            <a:pPr lvl="1"/>
            <a:r>
              <a:rPr lang="sr-Cyrl-RS" dirty="0" smtClean="0"/>
              <a:t>Токсикокинетика испитује примену отрова, укључујући високе дозе лекова (фармакокинетика предозирања)</a:t>
            </a:r>
          </a:p>
          <a:p>
            <a:pPr lvl="2"/>
            <a:r>
              <a:rPr lang="sr-Cyrl-RS" dirty="0" smtClean="0"/>
              <a:t>високе дозе лека по правилу подлежу сатурационој кинетици, па је понашање лека код предозирања често значајно измењено </a:t>
            </a:r>
          </a:p>
          <a:p>
            <a:pPr lvl="3"/>
            <a:r>
              <a:rPr lang="sr-Cyrl-RS" dirty="0" smtClean="0">
                <a:latin typeface="+mn-lt"/>
              </a:rPr>
              <a:t>екстраполација фармакокинетских параметара није прихватљива </a:t>
            </a:r>
          </a:p>
          <a:p>
            <a:pPr lvl="3"/>
            <a:r>
              <a:rPr lang="sr-Cyrl-RS" dirty="0" smtClean="0">
                <a:latin typeface="+mn-lt"/>
              </a:rPr>
              <a:t>разликује се кинетика код акутног и хроничног тровања</a:t>
            </a:r>
          </a:p>
          <a:p>
            <a:pPr lvl="2" algn="ctr"/>
            <a:endParaRPr lang="sr-Cyrl-RS" dirty="0" smtClean="0"/>
          </a:p>
          <a:p>
            <a:pPr algn="ctr">
              <a:buNone/>
            </a:pPr>
            <a:r>
              <a:rPr lang="sr-Cyrl-RS" sz="2200" dirty="0" smtClean="0"/>
              <a:t>	</a:t>
            </a:r>
            <a:r>
              <a:rPr lang="sr-Cyrl-RS" sz="2000" dirty="0" smtClean="0"/>
              <a:t>Разлика између лекова и отрова је у дози: Парацелзус (1493 — 1541)</a:t>
            </a:r>
            <a:r>
              <a:rPr lang="en-US" sz="2000" dirty="0" smtClean="0"/>
              <a:t> – </a:t>
            </a:r>
            <a:r>
              <a:rPr lang="sr-Cyrl-RS" sz="2000" dirty="0" smtClean="0"/>
              <a:t>‘’</a:t>
            </a:r>
            <a:r>
              <a:rPr lang="en-US" sz="2000" dirty="0" smtClean="0"/>
              <a:t>o</a:t>
            </a:r>
            <a:r>
              <a:rPr lang="sr-Cyrl-RS" sz="2000" dirty="0" smtClean="0"/>
              <a:t>тац’’ токсикологије: </a:t>
            </a:r>
            <a:r>
              <a:rPr lang="en-US" sz="2000" dirty="0" smtClean="0"/>
              <a:t>“</a:t>
            </a:r>
            <a:r>
              <a:rPr lang="sr-Cyrl-RS" sz="2000" b="1" i="1" dirty="0" smtClean="0">
                <a:solidFill>
                  <a:schemeClr val="accent5">
                    <a:lumMod val="50000"/>
                  </a:schemeClr>
                </a:solidFill>
              </a:rPr>
              <a:t>Све супстанце су  отрови, не постоји ниједна која то није. Права доза је оно што чини разлику између отрова и лека</a:t>
            </a:r>
            <a:r>
              <a:rPr lang="sr-Cyrl-RS" sz="2000" dirty="0" smtClean="0"/>
              <a:t>.</a:t>
            </a:r>
            <a:r>
              <a:rPr lang="en-US" sz="2000" dirty="0" smtClean="0"/>
              <a:t> “</a:t>
            </a:r>
            <a:endParaRPr lang="sr-Cyrl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04800"/>
            <a:ext cx="8280920" cy="1143000"/>
          </a:xfrm>
        </p:spPr>
        <p:txBody>
          <a:bodyPr>
            <a:normAutofit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endParaRPr lang="en-US" dirty="0" smtClean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/>
          </a:bodyPr>
          <a:lstStyle/>
          <a:p>
            <a:r>
              <a:rPr lang="sr-Cyrl-RS" dirty="0" smtClean="0"/>
              <a:t>Циљеви фармакокинетике предозирања су:</a:t>
            </a:r>
          </a:p>
          <a:p>
            <a:pPr lvl="1"/>
            <a:r>
              <a:rPr lang="sr-Cyrl-RS" dirty="0" smtClean="0"/>
              <a:t>процена безбедности</a:t>
            </a:r>
            <a:r>
              <a:rPr lang="en-US" dirty="0" smtClean="0"/>
              <a:t> </a:t>
            </a:r>
            <a:r>
              <a:rPr lang="sr-Cyrl-RS" dirty="0" smtClean="0"/>
              <a:t>примене лекова</a:t>
            </a:r>
          </a:p>
          <a:p>
            <a:pPr lvl="1"/>
            <a:r>
              <a:rPr lang="sr-Cyrl-RS" dirty="0" smtClean="0"/>
              <a:t>утврђивање његове потенцијалне токсичности приликом примене доза већих од препоручених</a:t>
            </a:r>
            <a:endParaRPr lang="en-US" dirty="0" smtClean="0"/>
          </a:p>
          <a:p>
            <a:r>
              <a:rPr lang="sr-Cyrl-RS" dirty="0" smtClean="0"/>
              <a:t>Познавање кинетике лека у организму приликом предозирања омогућава:</a:t>
            </a:r>
          </a:p>
          <a:p>
            <a:pPr lvl="1"/>
            <a:r>
              <a:rPr lang="sr-Cyrl-RS" dirty="0" smtClean="0"/>
              <a:t>успоравање и прекидање процеса доспевања лека у организам </a:t>
            </a:r>
          </a:p>
          <a:p>
            <a:pPr lvl="1"/>
            <a:r>
              <a:rPr lang="sr-Cyrl-RS" dirty="0" smtClean="0"/>
              <a:t>предвиђање појаве токсичних ефеката</a:t>
            </a:r>
            <a:r>
              <a:rPr lang="en-US" dirty="0" smtClean="0"/>
              <a:t> </a:t>
            </a:r>
            <a:endParaRPr lang="sr-Cyrl-RS" dirty="0" smtClean="0"/>
          </a:p>
          <a:p>
            <a:pPr lvl="1"/>
            <a:r>
              <a:rPr lang="sr-Cyrl-RS" dirty="0" smtClean="0"/>
              <a:t>убрзавање елиминације лека из организма </a:t>
            </a:r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карактеристике апсорпције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392488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Ако је лек слабо растворљив у води (нпр. фенитоин, карбамазепин), примењен у великој количини, формира безоар (нпр. аспирин), примењен као ретардна формулација (нпр. аспирин, аминофилин) и/или има за ефекат успоравање пражњења желуца и мотилитет ГИТ (нпр. трициклични антидепресиви, фенотиазини, антихистаминици), довешће до продужења процеса апсорпције, тј до одлагања постизања </a:t>
            </a:r>
            <a:r>
              <a:rPr lang="en-US" dirty="0" err="1" smtClean="0"/>
              <a:t>Cmax</a:t>
            </a:r>
            <a:r>
              <a:rPr lang="en-US" dirty="0" smtClean="0"/>
              <a:t> </a:t>
            </a:r>
            <a:r>
              <a:rPr lang="sr-Cyrl-RS" dirty="0" smtClean="0"/>
              <a:t> и продужења задржавања концентрације лека на максималном нивоу</a:t>
            </a:r>
          </a:p>
          <a:p>
            <a:r>
              <a:rPr lang="sr-Cyrl-RS" dirty="0" smtClean="0"/>
              <a:t>Ако је лек примењен са великом количином течности довешће до убрзаног пражњења желуца, тј. до бржег постизања </a:t>
            </a:r>
            <a:r>
              <a:rPr lang="en-US" dirty="0" err="1" smtClean="0"/>
              <a:t>Cmax</a:t>
            </a:r>
            <a:r>
              <a:rPr lang="sr-Cyrl-RS" dirty="0" smtClean="0"/>
              <a:t> </a:t>
            </a:r>
          </a:p>
          <a:p>
            <a:endParaRPr lang="sr-Cyrl-R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карактеристике апсорпције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392488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Ако је у питању лек који изазива иритацију желуца, повраћање или </a:t>
            </a:r>
            <a:r>
              <a:rPr lang="sr-Cyrl-RS" smtClean="0"/>
              <a:t>убрзава мотилитет </a:t>
            </a:r>
            <a:r>
              <a:rPr lang="sr-Cyrl-RS" dirty="0" smtClean="0"/>
              <a:t>ГИТ (нпр. аспирин, теофилин, лаксативи) довешће до смањења обима апсорпције</a:t>
            </a:r>
          </a:p>
          <a:p>
            <a:r>
              <a:rPr lang="sr-Cyrl-RS" dirty="0" smtClean="0"/>
              <a:t>Ако је у питању лек који изазива хипотензију или хипотермију (нпр. блокатори канала за калцијум, опиоиди) смањиће или успорити апсорпцију услед смањене мезентеричне перфузије и успоравања мотилитета ГИТ</a:t>
            </a:r>
          </a:p>
          <a:p>
            <a:r>
              <a:rPr lang="sr-Cyrl-RS" dirty="0" smtClean="0"/>
              <a:t>Пресистемски клиренс је сатурабилни процес који се код предозирања неминовно засићује, па код предозирања лековима са израженим метаболизмом првог пролаза значајно мање утиче на постигнуту концентрацију у крви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апсорпција: клинички значај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1" indent="-342900">
              <a:buClr>
                <a:schemeClr val="tx1"/>
              </a:buClr>
            </a:pPr>
            <a:r>
              <a:rPr lang="sr-Cyrl-RS" dirty="0" smtClean="0"/>
              <a:t>Познавање промена у процесу апсорпције значајно је за процену тежине тровања, предвиђање тока детоксификације и правовремену примену терапијских процедура – нарочито оних које подразумевају </a:t>
            </a:r>
            <a:r>
              <a:rPr lang="ru-RU" dirty="0" smtClean="0"/>
              <a:t>успоравање и прекидање процеса доспевања орално примењеног лека у организам:</a:t>
            </a:r>
          </a:p>
          <a:p>
            <a:pPr marL="742950" lvl="2" indent="-342900">
              <a:buClr>
                <a:schemeClr val="tx1"/>
              </a:buClr>
            </a:pPr>
            <a:r>
              <a:rPr lang="ru-RU" sz="2200" dirty="0" smtClean="0"/>
              <a:t>код предозирања ретардним формулацијама концентрацију лека треба мерити неколико пута, све док концентрација не достигне плато или почне да опада (због одложене апсорпције </a:t>
            </a:r>
            <a:r>
              <a:rPr lang="en-US" sz="2200" dirty="0" err="1" smtClean="0"/>
              <a:t>Cmax</a:t>
            </a:r>
            <a:r>
              <a:rPr lang="en-US" sz="2200" dirty="0" smtClean="0"/>
              <a:t> </a:t>
            </a:r>
            <a:r>
              <a:rPr lang="sr-Cyrl-RS" sz="2200" dirty="0" smtClean="0"/>
              <a:t>се достиже касније)</a:t>
            </a: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апсорпција: клинички значај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742950" lvl="2" indent="-342900">
              <a:buClr>
                <a:schemeClr val="tx1"/>
              </a:buClr>
            </a:pPr>
            <a:r>
              <a:rPr lang="ru-RU" sz="2200" dirty="0" smtClean="0"/>
              <a:t>ако се претпоставља успорено пражњење желуца и/или успорена гастроинтестинална апсорпција (нпр. код лекова са антихолинергичком активношћу  (трициклични антидепресиви, антихистаминици, фенотиазини), оних који формирају безоар (аспирин, мепробамат) и оних чија је апсорпција спора и неправилна (фенитоин)), има сврхе спроводити закаснело (и до 12 сати након тровања) и/или поновљено изазивање повраћања и гастричну и гастроинтестиналну лаважу (поготово код тровања лековима који се не везују добро за активни угаљ, нпр литијум и гвожђе), као и применити активни угаљ у више доза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карактеристике дистрибуције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3456384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Код предозирања леком који се нагомилава у периферном одељку тј слабо прокрвљеним ткивима (поготово  коштаном или масном), ова карактеристична дистрибуција штити централни одељак (добро прокрвљена ткива – мозак, срце, плућа, јетра, бубрези) и доводи до одлагања токсичних ефеката, али и до успорене елиминације</a:t>
            </a:r>
          </a:p>
          <a:p>
            <a:r>
              <a:rPr lang="sr-Cyrl-RS" dirty="0" smtClean="0"/>
              <a:t>Код предозирања леком који доводи до хипотензије (нпр. прокаинамид) </a:t>
            </a:r>
            <a:r>
              <a:rPr lang="en-US" dirty="0" err="1" smtClean="0"/>
              <a:t>Vd</a:t>
            </a:r>
            <a:r>
              <a:rPr lang="en-US" dirty="0" smtClean="0"/>
              <a:t> </a:t>
            </a:r>
            <a:r>
              <a:rPr lang="sr-Cyrl-RS" dirty="0" smtClean="0"/>
              <a:t>је смањен услед смањене перфузије ткива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ru-RU" dirty="0" smtClean="0">
                <a:latin typeface="+mn-lt"/>
              </a:rPr>
              <a:t>Фармакокинетика предозирања</a:t>
            </a:r>
            <a:r>
              <a:rPr lang="sr-Cyrl-CS" dirty="0" smtClean="0">
                <a:latin typeface="+mn-lt"/>
              </a:rPr>
              <a:t/>
            </a:r>
            <a:br>
              <a:rPr lang="sr-Cyrl-CS" dirty="0" smtClean="0">
                <a:latin typeface="+mn-lt"/>
              </a:rPr>
            </a:br>
            <a:r>
              <a:rPr lang="sr-Cyrl-CS" dirty="0" smtClean="0">
                <a:latin typeface="+mn-lt"/>
              </a:rPr>
              <a:t>- карактеристике дистрибуције -</a:t>
            </a:r>
            <a:endParaRPr lang="en-US" dirty="0">
              <a:latin typeface="+mn-lt"/>
            </a:endParaRP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7920880" cy="3744416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Код предозирања леком који се у великој мери везује за протеине плазме (нпр. амитриптилин, фенитоин, валпроична киселина), слободна фракција (која једина напушта интраваскуларни простор и од које зависи испољена токсичност) је у функцији доступних протеина плазме наспрам примењене дозе, па је често значајно већа, поготову у случају компетиције са другим истовремено примењеним леком, измена у рН вредности плазме и код инсуфицијенције јетре </a:t>
            </a:r>
          </a:p>
          <a:p>
            <a:r>
              <a:rPr lang="sr-Cyrl-RS" dirty="0" smtClean="0"/>
              <a:t>Предозирање лековима који смањују рН крви (нпр. аспирин)  олакшава дистрибуцију у ткива и повећава </a:t>
            </a:r>
            <a:r>
              <a:rPr lang="en-US" dirty="0" err="1" smtClean="0"/>
              <a:t>Vd</a:t>
            </a:r>
            <a:r>
              <a:rPr lang="en-US" dirty="0" smtClean="0"/>
              <a:t> </a:t>
            </a:r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19321</TotalTime>
  <Words>1505</Words>
  <Application>Microsoft Office PowerPoint</Application>
  <PresentationFormat>On-screen Show (4:3)</PresentationFormat>
  <Paragraphs>83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Blueprint</vt:lpstr>
      <vt:lpstr>НАСТАВНА ЈЕДИНИЦА 15:  Токсикокинетика     </vt:lpstr>
      <vt:lpstr>Основни појмови и принципи</vt:lpstr>
      <vt:lpstr>Фармакокинетика предозирања</vt:lpstr>
      <vt:lpstr>Фармакокинетика предозирања - карактеристике апсорпције -</vt:lpstr>
      <vt:lpstr>Фармакокинетика предозирања - карактеристике апсорпције -</vt:lpstr>
      <vt:lpstr>Фармакокинетика предозирања - апсорпција: клинички значај -</vt:lpstr>
      <vt:lpstr>Фармакокинетика предозирања - апсорпција: клинички значај -</vt:lpstr>
      <vt:lpstr>Фармакокинетика предозирања - карактеристике дистрибуције -</vt:lpstr>
      <vt:lpstr>Фармакокинетика предозирања - карактеристике дистрибуције -</vt:lpstr>
      <vt:lpstr>Фармакокинетика предозирања - дистрибуција: клинички значај -</vt:lpstr>
      <vt:lpstr>Фармакокинетика предозирања - карактеристике метаболизма -</vt:lpstr>
      <vt:lpstr>Фармакокинетика предозирања - карактеристике метаболизма -</vt:lpstr>
      <vt:lpstr>Фармакокинетика предозирања - метаболизам: клинички значај -</vt:lpstr>
      <vt:lpstr>Фармакокинетика предозирања - карактеристике излучивања -</vt:lpstr>
      <vt:lpstr>Фармакокинетика предозирања   - излучивање: клинички значај -</vt:lpstr>
      <vt:lpstr>Фармакокинетика предозирања - акутно vs. хронично тровање -</vt:lpstr>
      <vt:lpstr>Процена безбедности на основу фармакокинетских параметара</vt:lpstr>
      <vt:lpstr>Процена безбедности на основу фармакокинетских параметара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387</cp:revision>
  <dcterms:created xsi:type="dcterms:W3CDTF">2003-08-03T14:03:03Z</dcterms:created>
  <dcterms:modified xsi:type="dcterms:W3CDTF">2021-01-09T19:34:04Z</dcterms:modified>
</cp:coreProperties>
</file>